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9"/>
  </p:notesMasterIdLst>
  <p:sldIdLst>
    <p:sldId id="256" r:id="rId2"/>
    <p:sldId id="257" r:id="rId3"/>
    <p:sldId id="265" r:id="rId4"/>
    <p:sldId id="266" r:id="rId5"/>
    <p:sldId id="259" r:id="rId6"/>
    <p:sldId id="268" r:id="rId7"/>
    <p:sldId id="267" r:id="rId8"/>
    <p:sldId id="269" r:id="rId9"/>
    <p:sldId id="271" r:id="rId10"/>
    <p:sldId id="277" r:id="rId11"/>
    <p:sldId id="270" r:id="rId12"/>
    <p:sldId id="273" r:id="rId13"/>
    <p:sldId id="274" r:id="rId14"/>
    <p:sldId id="275" r:id="rId15"/>
    <p:sldId id="278" r:id="rId16"/>
    <p:sldId id="279" r:id="rId17"/>
    <p:sldId id="280" r:id="rId18"/>
    <p:sldId id="281" r:id="rId19"/>
    <p:sldId id="291" r:id="rId20"/>
    <p:sldId id="290" r:id="rId21"/>
    <p:sldId id="282" r:id="rId22"/>
    <p:sldId id="292" r:id="rId23"/>
    <p:sldId id="293" r:id="rId24"/>
    <p:sldId id="289" r:id="rId25"/>
    <p:sldId id="294" r:id="rId26"/>
    <p:sldId id="284" r:id="rId27"/>
    <p:sldId id="262" r:id="rId28"/>
    <p:sldId id="295" r:id="rId29"/>
    <p:sldId id="285" r:id="rId30"/>
    <p:sldId id="288" r:id="rId31"/>
    <p:sldId id="296" r:id="rId32"/>
    <p:sldId id="286" r:id="rId33"/>
    <p:sldId id="297" r:id="rId34"/>
    <p:sldId id="298" r:id="rId35"/>
    <p:sldId id="287" r:id="rId36"/>
    <p:sldId id="263" r:id="rId37"/>
    <p:sldId id="264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EEB01-F798-4216-BBBB-A7F2C3073B51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9CA5E-472A-4C08-BFC2-D8CA06A29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4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9CA5E-472A-4C08-BFC2-D8CA06A29A0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19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082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017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772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044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649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018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582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24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003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292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377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46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76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90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33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335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94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344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9CA5E-472A-4C08-BFC2-D8CA06A29A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96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0E1DC-6BDD-3917-2B7F-77A3016F4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332D03-10A8-EDF3-F4FE-961E0A54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9408D-C12E-9D70-9C6E-55CD9BE8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3BB48C-6B59-FBCF-6CD8-EBEFAD99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E2820-5507-4ABB-DB66-1421774E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23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A4A0C-66AF-633E-43A8-EC7EBCBC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C70E1D-D232-F7BA-7EC4-27C338164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4938B-4BE7-D7E4-269B-224A6EDC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15530-0D7C-1AFF-56DF-AAA750B5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88223B-2983-E0BE-86A3-C271D7CE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35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049237-9008-0D60-FC6C-03AC0EBBC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5637D7-4A8F-D5F3-8FB8-B09D7BD0C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22BC0-E8A4-D591-0A1C-FC24ADD7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7D42C-7BD1-A1FE-8865-3C81E811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9BE2A-45E8-8F8A-9535-A26A7BEF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02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93340-7D3D-715C-EF90-1F9E673C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3178A-072A-ED6F-BEA2-EFDEDDEF7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0275B-2492-5729-1331-675770FF4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09FDE-D8BA-4C1B-8A75-F252BB5A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F3432-FBF4-2684-B0B5-18F37E2C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207CD-F6CE-5DDE-E13B-2987C480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E81F1-E861-E621-6247-6164685E1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0A32D-C27D-21AE-AABF-3D9F5B70E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F794C-13DE-7DC9-08FD-736109CD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ADBE2-C3B5-5BAC-C02C-26F89DE2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4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B86EA-91D0-BE33-3A34-E4A2B273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E2243F-1AD2-8B02-4055-62634B414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6AC34D-F334-B962-533B-D54815D87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2961DE-6C6D-1436-F630-C6FB4DEF3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7BF3DF-65E6-41FC-7582-87215E34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0E05B-EBA5-83AD-2F9C-F5487F83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7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752A1-F3BE-6AD6-DDBA-887C3232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53277D-EB93-1A58-F331-A4838C436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33ADF5-4B1D-6A1E-F78C-CCE94E586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84858F-180D-1836-9FFB-F8C223A9A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CBEE97-C5E1-30D1-1BF7-4ED94D5D8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EC1023-ED05-BFD1-6321-E55DD635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A77AD3-3510-C688-2716-F1111851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8AD006-986F-85AB-673C-BDE653E40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8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2B045-758F-362F-D812-0D0E3407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339F1D-59CC-02BE-F86D-7FD311DA6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73E09A-A433-2E0A-6CA8-9AA967D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2E3A41-3D81-2A25-19B6-ACAB4F4F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6D5BEC-2AC6-9894-BF5F-12739BBD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865B32-91D5-F040-1487-99B80289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C16E27-D27C-0C7B-7C0B-ECA98195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5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31BBD-DB18-52A4-4790-600CCE57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57ADCB-F080-A40C-3407-CDC34B19D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9DB228-C208-5710-2F26-0B4509EBB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823950-6B17-4DF0-29DE-A175AB5B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3528AF-5159-9C53-64D1-3BAADA70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B3D70-7D1D-7EBA-1DA7-B757321A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3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B6D32-0991-1792-2256-640298F9C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55320-2326-A4E0-EFB8-98790A572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42FDDB-2A72-F627-83E1-C9ADFD60E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C17BC8-5774-0AF0-98AE-0945FBAF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5D4CD-AD1C-A46E-AB95-CA20903E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527709-2DDC-3D46-9C9A-31AB7993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8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F84ACC-2A5C-D23E-8297-064C5C46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F0FC11-0E2E-07DA-287A-87BB3D4BC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F1ABA-BD3D-D209-624B-603D6BA50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83D020-AFD9-4507-907C-E82F951A0F67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8C71B-5F58-BC3D-0782-440189149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EF7CF-0785-E2C7-7785-01F2893BC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1B6DED-C9F4-4774-9729-8A460EA903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3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277" y="1080646"/>
            <a:ext cx="10058400" cy="4121592"/>
          </a:xfrm>
          <a:noFill/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 IT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융합대학</a:t>
            </a:r>
            <a:br>
              <a:rPr lang="en-US" altLang="ko-KR" b="1" dirty="0">
                <a:solidFill>
                  <a:schemeClr val="bg1"/>
                </a:solidFill>
                <a:latin typeface="+mj-ea"/>
              </a:rPr>
            </a:br>
            <a:r>
              <a:rPr lang="en-US" altLang="ko-KR" b="1" dirty="0">
                <a:solidFill>
                  <a:schemeClr val="bg1"/>
                </a:solidFill>
                <a:latin typeface="+mj-ea"/>
              </a:rPr>
              <a:t>  AR Navigation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BCE320-6AC3-BCCD-D74B-11CD0F9C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4718" y="5202238"/>
            <a:ext cx="9144000" cy="1655762"/>
          </a:xfrm>
          <a:ln w="19050">
            <a:noFill/>
          </a:ln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				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팀장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김주혁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			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김유진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장승현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김선형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신인규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107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 1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구상도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아이디어 회의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 구상도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 descr="텍스트, 지도, 도표, 스크린샷이(가) 표시된 사진&#10;&#10;자동 생성된 설명">
            <a:extLst>
              <a:ext uri="{FF2B5EF4-FFF2-40B4-BE49-F238E27FC236}">
                <a16:creationId xmlns:a16="http://schemas.microsoft.com/office/drawing/2014/main" id="{5AC071D1-9516-E0F7-866A-43BB33D9E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34" y="2316582"/>
            <a:ext cx="6754838" cy="4176293"/>
          </a:xfrm>
          <a:prstGeom prst="rect">
            <a:avLst/>
          </a:prstGeom>
        </p:spPr>
      </p:pic>
      <p:pic>
        <p:nvPicPr>
          <p:cNvPr id="8" name="그림 7" descr="텍스트, 화이트보드, 친필, 실내이(가) 표시된 사진&#10;&#10;자동 생성된 설명">
            <a:extLst>
              <a:ext uri="{FF2B5EF4-FFF2-40B4-BE49-F238E27FC236}">
                <a16:creationId xmlns:a16="http://schemas.microsoft.com/office/drawing/2014/main" id="{2E1F03FA-6CFF-F2F9-FD76-A27B6CC56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7920" y="2838619"/>
            <a:ext cx="4176294" cy="31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4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2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프로토타입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Figma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활용하여 어플리케이션 프로토타입 제작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A13B7A-A35A-7C35-FA98-FE5E3BE6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63" y="2347047"/>
            <a:ext cx="6685546" cy="32349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30947E-4E49-337D-58E9-BCEE7C517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609" y="2347047"/>
            <a:ext cx="4561327" cy="3234942"/>
          </a:xfrm>
          <a:prstGeom prst="rect">
            <a:avLst/>
          </a:prstGeom>
        </p:spPr>
      </p:pic>
      <p:pic>
        <p:nvPicPr>
          <p:cNvPr id="7" name="proto">
            <a:hlinkClick r:id="" action="ppaction://media"/>
            <a:extLst>
              <a:ext uri="{FF2B5EF4-FFF2-40B4-BE49-F238E27FC236}">
                <a16:creationId xmlns:a16="http://schemas.microsoft.com/office/drawing/2014/main" id="{0A006846-0FB5-E278-3A3B-A29E77BBF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10775" y="128268"/>
            <a:ext cx="3170595" cy="66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3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스토리보드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프로토타입을 기반으로 스토리보드 제작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C73152-5D31-01E7-4AEF-4955C2058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99" y="2276780"/>
            <a:ext cx="3004791" cy="43513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940F46-D892-D2C1-EBCF-C24F4C276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885" y="2276780"/>
            <a:ext cx="3004792" cy="43843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7FDD68-0F25-6AF6-6D76-2C6AA6A1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739" y="2276780"/>
            <a:ext cx="29636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3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도면 제작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도면 직접 측정 후 제작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 descr="텍스트, 스케치, 그림, 친필이(가) 표시된 사진&#10;&#10;자동 생성된 설명">
            <a:extLst>
              <a:ext uri="{FF2B5EF4-FFF2-40B4-BE49-F238E27FC236}">
                <a16:creationId xmlns:a16="http://schemas.microsoft.com/office/drawing/2014/main" id="{D9CE9E5E-80B0-B5BC-C715-09D696819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28" y="2299900"/>
            <a:ext cx="5034376" cy="3324880"/>
          </a:xfrm>
          <a:prstGeom prst="rect">
            <a:avLst/>
          </a:prstGeom>
        </p:spPr>
      </p:pic>
      <p:pic>
        <p:nvPicPr>
          <p:cNvPr id="16" name="그림 15" descr="텍스트, 스케치, 그림, 친필이(가) 표시된 사진&#10;&#10;자동 생성된 설명">
            <a:extLst>
              <a:ext uri="{FF2B5EF4-FFF2-40B4-BE49-F238E27FC236}">
                <a16:creationId xmlns:a16="http://schemas.microsoft.com/office/drawing/2014/main" id="{2D919B07-617C-92A0-CB23-7CED56938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16" y="2633063"/>
            <a:ext cx="4433173" cy="3324880"/>
          </a:xfrm>
          <a:prstGeom prst="rect">
            <a:avLst/>
          </a:prstGeom>
        </p:spPr>
      </p:pic>
      <p:pic>
        <p:nvPicPr>
          <p:cNvPr id="18" name="그림 17" descr="텍스트, 친필, 종이, 종이 제품이(가) 표시된 사진&#10;&#10;자동 생성된 설명">
            <a:extLst>
              <a:ext uri="{FF2B5EF4-FFF2-40B4-BE49-F238E27FC236}">
                <a16:creationId xmlns:a16="http://schemas.microsoft.com/office/drawing/2014/main" id="{0D4DD42C-A9C7-5C98-A5B3-65330404A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234" y="3192627"/>
            <a:ext cx="4741138" cy="318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4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3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도면 제작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(2)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0C2010-82CA-D463-A7F3-B6992BAD358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</a:t>
            </a:r>
            <a:endParaRPr lang="en-US" altLang="ko-KR" sz="2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- 1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유니티 단위는 현실의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1m,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측정 오차로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Navigating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정확도가 떨어짐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 descr="라인, 그래프, 도표이(가) 표시된 사진&#10;&#10;자동 생성된 설명">
            <a:extLst>
              <a:ext uri="{FF2B5EF4-FFF2-40B4-BE49-F238E27FC236}">
                <a16:creationId xmlns:a16="http://schemas.microsoft.com/office/drawing/2014/main" id="{6DF9E5D5-EB2F-21A2-A71E-52741CD25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" y="2577911"/>
            <a:ext cx="12065876" cy="2436822"/>
          </a:xfrm>
          <a:prstGeom prst="rect">
            <a:avLst/>
          </a:prstGeom>
        </p:spPr>
      </p:pic>
      <p:pic>
        <p:nvPicPr>
          <p:cNvPr id="13" name="그림 12" descr="라인, 도표, 평행, 화이트이(가) 표시된 사진&#10;&#10;자동 생성된 설명">
            <a:extLst>
              <a:ext uri="{FF2B5EF4-FFF2-40B4-BE49-F238E27FC236}">
                <a16:creationId xmlns:a16="http://schemas.microsoft.com/office/drawing/2014/main" id="{08B47866-F2E7-4785-1961-F6EEC4B43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2" y="4636094"/>
            <a:ext cx="11332779" cy="1781268"/>
          </a:xfrm>
          <a:prstGeom prst="rect">
            <a:avLst/>
          </a:prstGeom>
        </p:spPr>
      </p:pic>
      <p:pic>
        <p:nvPicPr>
          <p:cNvPr id="17" name="그림 16" descr="텍스트, 스크린샷, 직사각형, 라인이(가) 표시된 사진&#10;&#10;자동 생성된 설명">
            <a:extLst>
              <a:ext uri="{FF2B5EF4-FFF2-40B4-BE49-F238E27FC236}">
                <a16:creationId xmlns:a16="http://schemas.microsoft.com/office/drawing/2014/main" id="{85964F29-2914-E578-0C60-35AADF9FE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69" y="2668848"/>
            <a:ext cx="2950869" cy="3934492"/>
          </a:xfrm>
          <a:prstGeom prst="rect">
            <a:avLst/>
          </a:prstGeom>
        </p:spPr>
      </p:pic>
      <p:pic>
        <p:nvPicPr>
          <p:cNvPr id="18" name="그림 17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017355-7341-2A09-21F2-9F2A5667D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78" y="2670146"/>
            <a:ext cx="7700993" cy="393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2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3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도면 제작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(3)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0C2010-82CA-D463-A7F3-B6992BAD358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• </a:t>
            </a:r>
            <a:r>
              <a:rPr lang="ko-KR" altLang="en-US" sz="2400" dirty="0" err="1">
                <a:solidFill>
                  <a:srgbClr val="E8E8E8">
                    <a:lumMod val="2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학과실</a:t>
            </a:r>
            <a:r>
              <a:rPr lang="ko-KR" altLang="en-US" sz="2400" dirty="0">
                <a:solidFill>
                  <a:srgbClr val="E8E8E8">
                    <a:lumMod val="2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문의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 - IT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융합대학 도면 제공 받음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                                                  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5" name="그림 4" descr="도표, 평면도, 기술 도면, 개략도이(가) 표시된 사진&#10;&#10;자동 생성된 설명">
            <a:extLst>
              <a:ext uri="{FF2B5EF4-FFF2-40B4-BE49-F238E27FC236}">
                <a16:creationId xmlns:a16="http://schemas.microsoft.com/office/drawing/2014/main" id="{2C58AF5F-1CB8-8AD6-FCED-D4B9C318C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27" y="2600252"/>
            <a:ext cx="6080772" cy="2683769"/>
          </a:xfrm>
          <a:prstGeom prst="rect">
            <a:avLst/>
          </a:prstGeom>
        </p:spPr>
      </p:pic>
      <p:pic>
        <p:nvPicPr>
          <p:cNvPr id="7" name="그림 6" descr="도표, 평면도, 기술 도면, 개략도이(가) 표시된 사진&#10;&#10;자동 생성된 설명">
            <a:extLst>
              <a:ext uri="{FF2B5EF4-FFF2-40B4-BE49-F238E27FC236}">
                <a16:creationId xmlns:a16="http://schemas.microsoft.com/office/drawing/2014/main" id="{DEB33E2E-8C52-F295-1298-338232998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27" y="2491042"/>
            <a:ext cx="9112014" cy="4027940"/>
          </a:xfrm>
          <a:prstGeom prst="rect">
            <a:avLst/>
          </a:prstGeom>
        </p:spPr>
      </p:pic>
      <p:pic>
        <p:nvPicPr>
          <p:cNvPr id="9" name="그림 8" descr="도표, 평면도, 기술 도면, 개략도이(가) 표시된 사진&#10;&#10;자동 생성된 설명">
            <a:extLst>
              <a:ext uri="{FF2B5EF4-FFF2-40B4-BE49-F238E27FC236}">
                <a16:creationId xmlns:a16="http://schemas.microsoft.com/office/drawing/2014/main" id="{1A7DBAF4-ECEF-CF0E-5110-6953AEE4A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83" y="2809616"/>
            <a:ext cx="7324359" cy="3232410"/>
          </a:xfrm>
          <a:prstGeom prst="rect">
            <a:avLst/>
          </a:prstGeom>
        </p:spPr>
      </p:pic>
      <p:pic>
        <p:nvPicPr>
          <p:cNvPr id="15" name="그림 14" descr="텍스트, 도표, 라인, 흑백이(가) 표시된 사진&#10;&#10;자동 생성된 설명">
            <a:extLst>
              <a:ext uri="{FF2B5EF4-FFF2-40B4-BE49-F238E27FC236}">
                <a16:creationId xmlns:a16="http://schemas.microsoft.com/office/drawing/2014/main" id="{728B9C41-ECE3-A1BB-71E1-CEA5C0731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2" y="3263193"/>
            <a:ext cx="10424181" cy="20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0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4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벽 세우기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경로에 맞게 벽 세우기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강의실 앞 까지만 길 안내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A26FF66-3DEE-4557-5E26-C2EE8BE93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1" y="2321260"/>
            <a:ext cx="9207062" cy="358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4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9303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5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사용자 위치 관련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사용자의 현 위치를 의미하는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indicator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사용자의 현 위치를 보여주는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TopDownCamera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미니맵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4DEA6D-8FC9-577D-261D-24005524F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46" y="3016251"/>
            <a:ext cx="3414954" cy="23455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2E5277-7A7C-831E-5677-8EAF53E18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05" y="2803332"/>
            <a:ext cx="3230285" cy="27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73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B0FECA0-05CE-4AA6-F721-291E2C797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88" y="2860963"/>
            <a:ext cx="3671468" cy="3221065"/>
          </a:xfrm>
          <a:prstGeom prst="rect">
            <a:avLst/>
          </a:prstGeom>
        </p:spPr>
      </p:pic>
      <p:pic>
        <p:nvPicPr>
          <p:cNvPr id="17" name="그림 16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1A181ED2-8395-BEC8-B321-79210F26B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853" y="3016251"/>
            <a:ext cx="5710053" cy="29104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9303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6 – Navigating Line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관련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목적지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설정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경로를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시각화하는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코드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A9888C-532B-6547-F793-4CD3E9165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19" y="2575454"/>
            <a:ext cx="3451088" cy="37920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213208-C1E9-0CDE-3C21-94F7F435D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855" y="2788901"/>
            <a:ext cx="4496153" cy="3365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8DF238-C46E-2053-42AD-560BA752B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4993" y="3082790"/>
            <a:ext cx="4040659" cy="35702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0AB50A-53FD-90D9-D974-D8AB69A641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4687" y="3770054"/>
            <a:ext cx="3658551" cy="29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0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9303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7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거리 표시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목적지를 선택하면 목적지까지 남은 거리를 표시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목적지에 도착하면 라인 비활성화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3E92F4-6259-7FD1-CE4A-9AF1E3CE7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48" y="2657651"/>
            <a:ext cx="5954690" cy="3835224"/>
          </a:xfrm>
          <a:prstGeom prst="rect">
            <a:avLst/>
          </a:prstGeom>
        </p:spPr>
      </p:pic>
      <p:pic>
        <p:nvPicPr>
          <p:cNvPr id="10" name="그림 9" descr="텍스트, 스크린샷, 라인, 표지판이(가) 표시된 사진&#10;&#10;자동 생성된 설명">
            <a:extLst>
              <a:ext uri="{FF2B5EF4-FFF2-40B4-BE49-F238E27FC236}">
                <a16:creationId xmlns:a16="http://schemas.microsoft.com/office/drawing/2014/main" id="{D60B595A-991D-C99B-CDD8-42D749501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76" y="1975940"/>
            <a:ext cx="2032621" cy="45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2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11CD4-4200-EB24-5535-AE064ED5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87627" cy="6858000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.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9F258-F440-C8E8-C6CC-43108926E754}"/>
              </a:ext>
            </a:extLst>
          </p:cNvPr>
          <p:cNvSpPr txBox="1"/>
          <p:nvPr/>
        </p:nvSpPr>
        <p:spPr>
          <a:xfrm>
            <a:off x="1191447" y="1310982"/>
            <a:ext cx="2577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322BE-A607-F614-B09B-B3E268E6BDA6}"/>
              </a:ext>
            </a:extLst>
          </p:cNvPr>
          <p:cNvSpPr txBox="1"/>
          <p:nvPr/>
        </p:nvSpPr>
        <p:spPr>
          <a:xfrm>
            <a:off x="4416432" y="1104572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A4B58C-EDE5-0B42-C3E3-FDBF66E7E876}"/>
              </a:ext>
            </a:extLst>
          </p:cNvPr>
          <p:cNvSpPr txBox="1"/>
          <p:nvPr/>
        </p:nvSpPr>
        <p:spPr>
          <a:xfrm>
            <a:off x="5154654" y="3045029"/>
            <a:ext cx="32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과제 추진 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66C2F-C80D-363B-E0A1-7DF747396411}"/>
              </a:ext>
            </a:extLst>
          </p:cNvPr>
          <p:cNvSpPr txBox="1"/>
          <p:nvPr/>
        </p:nvSpPr>
        <p:spPr>
          <a:xfrm>
            <a:off x="4960724" y="1174070"/>
            <a:ext cx="319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과제 개요 및 목표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B2E10C9-478D-1798-4C4D-BAF7DA74570E}"/>
              </a:ext>
            </a:extLst>
          </p:cNvPr>
          <p:cNvCxnSpPr>
            <a:cxnSpLocks/>
          </p:cNvCxnSpPr>
          <p:nvPr/>
        </p:nvCxnSpPr>
        <p:spPr>
          <a:xfrm>
            <a:off x="4496203" y="1099824"/>
            <a:ext cx="24138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96DE19-822D-3888-9123-65036A474569}"/>
              </a:ext>
            </a:extLst>
          </p:cNvPr>
          <p:cNvSpPr txBox="1"/>
          <p:nvPr/>
        </p:nvSpPr>
        <p:spPr>
          <a:xfrm>
            <a:off x="8174638" y="1072507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F5B4F7-EBAC-8927-B9AA-270F08D35042}"/>
              </a:ext>
            </a:extLst>
          </p:cNvPr>
          <p:cNvSpPr txBox="1"/>
          <p:nvPr/>
        </p:nvSpPr>
        <p:spPr>
          <a:xfrm>
            <a:off x="9521733" y="1550146"/>
            <a:ext cx="31950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툴 선정 과정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구현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결과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32E1ED-5A88-FBD2-9065-FE681E46D7A4}"/>
              </a:ext>
            </a:extLst>
          </p:cNvPr>
          <p:cNvSpPr txBox="1"/>
          <p:nvPr/>
        </p:nvSpPr>
        <p:spPr>
          <a:xfrm>
            <a:off x="4483022" y="3001686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BB5952-CD1F-D6F9-4F6D-5ACA8CA19B28}"/>
              </a:ext>
            </a:extLst>
          </p:cNvPr>
          <p:cNvSpPr txBox="1"/>
          <p:nvPr/>
        </p:nvSpPr>
        <p:spPr>
          <a:xfrm>
            <a:off x="8256837" y="3024565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04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B07DD7-1C5A-05B1-650A-DE2418586FD4}"/>
              </a:ext>
            </a:extLst>
          </p:cNvPr>
          <p:cNvSpPr txBox="1"/>
          <p:nvPr/>
        </p:nvSpPr>
        <p:spPr>
          <a:xfrm>
            <a:off x="5009361" y="3469415"/>
            <a:ext cx="3195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주차별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세부 계획표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추진 일정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4CC721-DA26-E0CF-4918-A6F10EA5C567}"/>
              </a:ext>
            </a:extLst>
          </p:cNvPr>
          <p:cNvSpPr txBox="1"/>
          <p:nvPr/>
        </p:nvSpPr>
        <p:spPr>
          <a:xfrm>
            <a:off x="8739666" y="5183659"/>
            <a:ext cx="319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 및 활용방안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9204A-A94F-0827-8AEB-DFD058D0C2A4}"/>
              </a:ext>
            </a:extLst>
          </p:cNvPr>
          <p:cNvSpPr txBox="1"/>
          <p:nvPr/>
        </p:nvSpPr>
        <p:spPr>
          <a:xfrm>
            <a:off x="8732792" y="1151281"/>
            <a:ext cx="32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과제 수행 내용 및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C83E8-B846-8360-6A24-8566BDB9645C}"/>
              </a:ext>
            </a:extLst>
          </p:cNvPr>
          <p:cNvSpPr txBox="1"/>
          <p:nvPr/>
        </p:nvSpPr>
        <p:spPr>
          <a:xfrm>
            <a:off x="5017476" y="1611326"/>
            <a:ext cx="3195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 및 내용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38AA91-EB1D-8157-D6A4-FCFF20884C76}"/>
              </a:ext>
            </a:extLst>
          </p:cNvPr>
          <p:cNvSpPr txBox="1"/>
          <p:nvPr/>
        </p:nvSpPr>
        <p:spPr>
          <a:xfrm>
            <a:off x="8830600" y="3086540"/>
            <a:ext cx="32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팀원별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역할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5ED6F1-8D5B-3C44-96E3-BB6A2E050925}"/>
              </a:ext>
            </a:extLst>
          </p:cNvPr>
          <p:cNvSpPr txBox="1"/>
          <p:nvPr/>
        </p:nvSpPr>
        <p:spPr>
          <a:xfrm>
            <a:off x="4501628" y="4714646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05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1B9F7-37C0-16E4-67D9-FFB34F0CDFA2}"/>
              </a:ext>
            </a:extLst>
          </p:cNvPr>
          <p:cNvSpPr txBox="1"/>
          <p:nvPr/>
        </p:nvSpPr>
        <p:spPr>
          <a:xfrm>
            <a:off x="5064622" y="5218865"/>
            <a:ext cx="3195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 도달 정도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보완점 및 향후 방안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69688-137D-763F-45E8-D39CFFF61E18}"/>
              </a:ext>
            </a:extLst>
          </p:cNvPr>
          <p:cNvSpPr txBox="1"/>
          <p:nvPr/>
        </p:nvSpPr>
        <p:spPr>
          <a:xfrm>
            <a:off x="5154654" y="4750831"/>
            <a:ext cx="175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310492-9346-EC91-602D-F323C660434E}"/>
              </a:ext>
            </a:extLst>
          </p:cNvPr>
          <p:cNvSpPr txBox="1"/>
          <p:nvPr/>
        </p:nvSpPr>
        <p:spPr>
          <a:xfrm>
            <a:off x="8285548" y="4664241"/>
            <a:ext cx="12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06</a:t>
            </a:r>
            <a:endParaRPr lang="ko-KR" altLang="en-US" sz="2400" b="1" dirty="0">
              <a:solidFill>
                <a:schemeClr val="accen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AEB71A-32F1-A584-E8F1-BBB8BC4F9956}"/>
              </a:ext>
            </a:extLst>
          </p:cNvPr>
          <p:cNvSpPr txBox="1"/>
          <p:nvPr/>
        </p:nvSpPr>
        <p:spPr>
          <a:xfrm>
            <a:off x="8917996" y="4714646"/>
            <a:ext cx="32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과제 활용방안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58ACC1B-F135-3198-6215-4E0732A20945}"/>
              </a:ext>
            </a:extLst>
          </p:cNvPr>
          <p:cNvCxnSpPr>
            <a:cxnSpLocks/>
          </p:cNvCxnSpPr>
          <p:nvPr/>
        </p:nvCxnSpPr>
        <p:spPr>
          <a:xfrm>
            <a:off x="4546079" y="2994466"/>
            <a:ext cx="24138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1F411D8-C78E-F56A-2810-3DB0B8A3DF32}"/>
              </a:ext>
            </a:extLst>
          </p:cNvPr>
          <p:cNvCxnSpPr>
            <a:cxnSpLocks/>
          </p:cNvCxnSpPr>
          <p:nvPr/>
        </p:nvCxnSpPr>
        <p:spPr>
          <a:xfrm>
            <a:off x="8314791" y="2993012"/>
            <a:ext cx="24138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B47EFE6-6142-BAC8-860B-18D7F4608828}"/>
              </a:ext>
            </a:extLst>
          </p:cNvPr>
          <p:cNvCxnSpPr>
            <a:cxnSpLocks/>
          </p:cNvCxnSpPr>
          <p:nvPr/>
        </p:nvCxnSpPr>
        <p:spPr>
          <a:xfrm>
            <a:off x="8262329" y="1063646"/>
            <a:ext cx="285691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5501217-E35B-D2C7-5687-A9E66F4E6999}"/>
              </a:ext>
            </a:extLst>
          </p:cNvPr>
          <p:cNvCxnSpPr>
            <a:cxnSpLocks/>
          </p:cNvCxnSpPr>
          <p:nvPr/>
        </p:nvCxnSpPr>
        <p:spPr>
          <a:xfrm>
            <a:off x="4559583" y="4693438"/>
            <a:ext cx="24138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4547E41-793A-F8BF-0739-354759BD8153}"/>
              </a:ext>
            </a:extLst>
          </p:cNvPr>
          <p:cNvCxnSpPr>
            <a:cxnSpLocks/>
          </p:cNvCxnSpPr>
          <p:nvPr/>
        </p:nvCxnSpPr>
        <p:spPr>
          <a:xfrm>
            <a:off x="8314791" y="4661392"/>
            <a:ext cx="24138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C5F461-449A-D45E-100E-0A4792AD0623}"/>
              </a:ext>
            </a:extLst>
          </p:cNvPr>
          <p:cNvSpPr txBox="1"/>
          <p:nvPr/>
        </p:nvSpPr>
        <p:spPr>
          <a:xfrm>
            <a:off x="8996986" y="3423370"/>
            <a:ext cx="31950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역할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산업체 지원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990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9303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8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목적지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강의실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관련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1~10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각 층의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목적지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들을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드롭다운으로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보여줌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강의실에 맞는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Target Cube(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목적지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해당 목적지로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Navigating 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52C21E-35BF-1A17-65B2-CD7ED273E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347577"/>
            <a:ext cx="5048955" cy="24577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3A5539-A7A4-19E3-5A6B-056F1045D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579" y="3808757"/>
            <a:ext cx="1950889" cy="19966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5933DD-0C29-87AF-D3B2-15FD01BB5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49" y="3313414"/>
            <a:ext cx="3406435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32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9303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9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QR(1)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3369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 별로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QR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 구현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•QR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코드를 스캔하면 해당 층과 지정한 시작 위치로 사용자 위치 초기화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AR Foundation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사용하여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QR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코드를 인식하고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AR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세션의 위치를 재설정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7" name="그림 16" descr="패턴, 그래픽, 사각형, 대칭이(가) 표시된 사진&#10;&#10;자동 생성된 설명">
            <a:extLst>
              <a:ext uri="{FF2B5EF4-FFF2-40B4-BE49-F238E27FC236}">
                <a16:creationId xmlns:a16="http://schemas.microsoft.com/office/drawing/2014/main" id="{58CA4A49-A17E-B9F4-3863-94FB4EDD5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4" y="3323132"/>
            <a:ext cx="2876550" cy="28765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D808A2-5565-4287-E842-9B813CFA7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243" y="3125852"/>
            <a:ext cx="3725258" cy="35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9303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9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QR(2)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3369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•QR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코드를 스캔하는 화면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초기화면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•QR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스캔 후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메인화면으로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이동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0A62F1-39FB-E61E-478C-CEBDB7BD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070" y="1900226"/>
            <a:ext cx="2263336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31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9303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구현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10 –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3369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깔끔한 화면 구성</a:t>
            </a:r>
            <a:endParaRPr lang="en-US" altLang="ko-KR" sz="24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89D4F9-46C5-0391-7AE6-8BCA0EB0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96" y="2368868"/>
            <a:ext cx="2133785" cy="3673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772AE3-5304-FE41-94CC-B63CDDD4B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68868"/>
            <a:ext cx="2120654" cy="367315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BFD9190-A332-F6B5-0853-4E0731440AD5}"/>
              </a:ext>
            </a:extLst>
          </p:cNvPr>
          <p:cNvSpPr/>
          <p:nvPr/>
        </p:nvSpPr>
        <p:spPr>
          <a:xfrm>
            <a:off x="4332935" y="3866357"/>
            <a:ext cx="924911" cy="4414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010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9303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결과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835A29-938F-5478-621B-C104AF9B2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8" y="1825235"/>
            <a:ext cx="2067062" cy="35912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02754F-85EF-BFB8-266E-8B1E99AF5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200" y="1690688"/>
            <a:ext cx="1862799" cy="38603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8247BA-AC13-8B82-7E3C-39E919B5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949" y="1690688"/>
            <a:ext cx="1878653" cy="38603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7DE43F-0053-2092-2AFE-AA086D553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0553" y="1690688"/>
            <a:ext cx="1812484" cy="3860354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CF1C13D-EF64-FF87-43F9-4877729DF465}"/>
              </a:ext>
            </a:extLst>
          </p:cNvPr>
          <p:cNvSpPr/>
          <p:nvPr/>
        </p:nvSpPr>
        <p:spPr>
          <a:xfrm>
            <a:off x="3011414" y="3358055"/>
            <a:ext cx="604145" cy="289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D3C314B-6CB3-F7FC-1533-12C4C83F9A1E}"/>
              </a:ext>
            </a:extLst>
          </p:cNvPr>
          <p:cNvSpPr/>
          <p:nvPr/>
        </p:nvSpPr>
        <p:spPr>
          <a:xfrm>
            <a:off x="6131930" y="3363360"/>
            <a:ext cx="604145" cy="289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862DBB4-B823-2094-C569-3071260ACAE9}"/>
              </a:ext>
            </a:extLst>
          </p:cNvPr>
          <p:cNvSpPr/>
          <p:nvPr/>
        </p:nvSpPr>
        <p:spPr>
          <a:xfrm>
            <a:off x="9040005" y="3429000"/>
            <a:ext cx="604145" cy="289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3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9303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시연 영상</a:t>
            </a:r>
            <a:endParaRPr lang="ko-KR" altLang="en-US" dirty="0"/>
          </a:p>
        </p:txBody>
      </p:sp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EB2EC817-B10C-8E2F-D589-4E74A90118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9954" y="0"/>
            <a:ext cx="324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4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690" y="899919"/>
            <a:ext cx="9503310" cy="3456630"/>
          </a:xfrm>
          <a:noFill/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03.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과제 추진일정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BCE320-6AC3-BCCD-D74B-11CD0F9C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649" y="3429000"/>
            <a:ext cx="4398356" cy="1640711"/>
          </a:xfrm>
          <a:ln w="19050">
            <a:noFill/>
          </a:ln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주차별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세부 계획표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추진 일정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772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일정 계획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F9FA44-7355-9B2A-E718-58CCECF2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0" y="1825889"/>
            <a:ext cx="5458332" cy="43192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5792E0-F652-14AB-8C31-83274A0E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38" y="1825889"/>
            <a:ext cx="5308961" cy="22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29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실제 추진 일정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54A1EE-C107-ECBB-BFC3-E5BF0CAB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9" y="1690688"/>
            <a:ext cx="5427681" cy="4333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8E020E-F408-79F8-7130-285A8FB5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218" y="1851523"/>
            <a:ext cx="5304805" cy="18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85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690" y="899919"/>
            <a:ext cx="9503310" cy="3456630"/>
          </a:xfrm>
          <a:noFill/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04. </a:t>
            </a:r>
            <a:r>
              <a:rPr lang="ko-KR" altLang="en-US" b="1" dirty="0" err="1">
                <a:solidFill>
                  <a:schemeClr val="bg1"/>
                </a:solidFill>
                <a:latin typeface="+mj-ea"/>
              </a:rPr>
              <a:t>팀원별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 역할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82965B74-1DB7-9F84-7020-1F92CC8AF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118" y="3134710"/>
            <a:ext cx="4398356" cy="1640711"/>
          </a:xfrm>
          <a:ln w="19050">
            <a:noFill/>
          </a:ln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팀원별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역할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산업체 지원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39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858" y="883877"/>
            <a:ext cx="7836036" cy="3456630"/>
          </a:xfrm>
          <a:noFill/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01.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과제 개요 및 목표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BCE320-6AC3-BCCD-D74B-11CD0F9C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649" y="3429000"/>
            <a:ext cx="4398356" cy="1640711"/>
          </a:xfrm>
          <a:ln w="19050">
            <a:noFill/>
          </a:ln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 및 내용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675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</a:rPr>
              <a:t>팀원별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 역할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442CF-17BB-1FA2-DD1A-C9B1573CB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95" y="1690688"/>
            <a:ext cx="1133278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김주혁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팀장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프로토타입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스토리보드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목적지 거리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도착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event, UI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정리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김선형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 개발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목적지 설정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경로 지정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위치 초기화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층을 변경하는 기능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QR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 인식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층별 벽 세우기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경로 구분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김유진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 개발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): QR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도착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팝업창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도면 제작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층별 벽 세우기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경로 구분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장승현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 개발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도면 제작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 구상도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층별 벽 세우기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경로 구분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중간 발표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신인규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보조 개발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도면 제작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층별 벽 세우기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경로 구분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02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산업체 지원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442CF-17BB-1FA2-DD1A-C9B1573CB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05" y="1984978"/>
            <a:ext cx="111751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아이디어 구체화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- 3D Navigation -&gt; AR Indoor Navigation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최신 플랫폼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관련된 </a:t>
            </a:r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ARC eye,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메타포트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QR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 인식 후 화면 넘기기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3E177-3AA2-715D-53F9-A80206F1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07" y="3429000"/>
            <a:ext cx="2247575" cy="130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01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690" y="899919"/>
            <a:ext cx="9503310" cy="3456630"/>
          </a:xfrm>
          <a:noFill/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05.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결론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9407B86B-3CF2-5405-D073-AC77D77FB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649" y="3429000"/>
            <a:ext cx="4398356" cy="1640711"/>
          </a:xfrm>
          <a:ln w="19050">
            <a:noFill/>
          </a:ln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 도달 정도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보완점 및 향후 방안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857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8200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목표 도달 정도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442CF-17BB-1FA2-DD1A-C9B1573CB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95" y="1690688"/>
            <a:ext cx="111751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0E3D51-7FAE-83CC-7B41-1037F7C7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4" y="1755312"/>
            <a:ext cx="4648200" cy="22491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DD9CC4-65F9-0F84-8453-38B1C94F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65" y="4164866"/>
            <a:ext cx="3320717" cy="235508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1CABA7B-6460-2AB4-295B-CF991DADFA24}"/>
              </a:ext>
            </a:extLst>
          </p:cNvPr>
          <p:cNvSpPr/>
          <p:nvPr/>
        </p:nvSpPr>
        <p:spPr>
          <a:xfrm>
            <a:off x="5731229" y="3711471"/>
            <a:ext cx="697245" cy="4533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8CD85A-0A60-6EA9-1DE3-F3E76142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145" y="2830218"/>
            <a:ext cx="1223150" cy="21250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8495B5-CD0B-C227-FDB0-7B305CD11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295" y="2849363"/>
            <a:ext cx="1025445" cy="21250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705C8-45AA-5F32-CCB6-62EA1C218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740" y="2830218"/>
            <a:ext cx="1080089" cy="2219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5104AA-A324-70E8-09B8-AAB8BB627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2829" y="2830217"/>
            <a:ext cx="1042047" cy="2219423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F58AAD88-9026-7594-FDC4-4E7D4684C3B7}"/>
              </a:ext>
            </a:extLst>
          </p:cNvPr>
          <p:cNvSpPr txBox="1">
            <a:spLocks/>
          </p:cNvSpPr>
          <p:nvPr/>
        </p:nvSpPr>
        <p:spPr>
          <a:xfrm>
            <a:off x="8383390" y="925316"/>
            <a:ext cx="4648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b="1" dirty="0">
                <a:solidFill>
                  <a:srgbClr val="FF0000"/>
                </a:solidFill>
              </a:rPr>
              <a:t>90%</a:t>
            </a:r>
            <a:endParaRPr lang="ko-KR" alt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03A09-4ED8-1DE9-1C22-655C8C49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보완점 및 향후 방안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442CF-17BB-1FA2-DD1A-C9B1573CB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05" y="1890385"/>
            <a:ext cx="111751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보완점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안내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line/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도착 지점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방안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UI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개선과 목적지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드롭다운에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넣지 못한 강의실 넣기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051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690" y="899919"/>
            <a:ext cx="9503310" cy="3456630"/>
          </a:xfrm>
          <a:noFill/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06.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과제 활용방안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9407B86B-3CF2-5405-D073-AC77D77FB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649" y="3429000"/>
            <a:ext cx="4398356" cy="1640711"/>
          </a:xfrm>
          <a:ln w="19050">
            <a:noFill/>
          </a:ln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기대효과 및 활용방안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78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ACEAE-E142-B1D6-1652-3C3005B5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기대 효과 및 활용방안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C4203-C847-47DE-9527-B56F78E5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095" y="2242577"/>
            <a:ext cx="4204870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• </a:t>
            </a:r>
            <a:r>
              <a:rPr lang="ko-KR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편의성 증대</a:t>
            </a:r>
            <a:endParaRPr lang="en-US" altLang="ko-K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시간 절약</a:t>
            </a:r>
            <a:endParaRPr lang="en-US" altLang="ko-K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정보 제공</a:t>
            </a:r>
            <a:endParaRPr lang="en-US" altLang="ko-K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그림 4" descr="사람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9662455A-B3B6-32F6-3042-AE56C5AD3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" y="2242577"/>
            <a:ext cx="6573078" cy="32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64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그래픽, 그래픽 디자인, 클립아트, 로고이(가) 표시된 사진&#10;&#10;자동 생성된 설명">
            <a:extLst>
              <a:ext uri="{FF2B5EF4-FFF2-40B4-BE49-F238E27FC236}">
                <a16:creationId xmlns:a16="http://schemas.microsoft.com/office/drawing/2014/main" id="{F4641E54-6A2D-D38C-75A9-6DBC62C36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2" r="1" b="20157"/>
          <a:stretch/>
        </p:blipFill>
        <p:spPr>
          <a:xfrm>
            <a:off x="326268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2320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33045-F983-5D8B-F769-783ED550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823"/>
            <a:ext cx="10515600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과제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1A10A-BC88-6115-8293-347772A1F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784" y="2155168"/>
            <a:ext cx="6591300" cy="1143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</a:rPr>
              <a:t> 융합대학 </a:t>
            </a:r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AR Navigation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길 찾기 PNG, 일러스트, PSD 및 클립 아트에 대한 무료 다운로드 | Pngtree">
            <a:extLst>
              <a:ext uri="{FF2B5EF4-FFF2-40B4-BE49-F238E27FC236}">
                <a16:creationId xmlns:a16="http://schemas.microsoft.com/office/drawing/2014/main" id="{234A6FCE-A2E7-38DB-F96E-C793700DD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3" y="2216245"/>
            <a:ext cx="4148087" cy="302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3A1F6FF-84BE-2E0C-4E0D-3BCBB36C3D6B}"/>
              </a:ext>
            </a:extLst>
          </p:cNvPr>
          <p:cNvSpPr/>
          <p:nvPr/>
        </p:nvSpPr>
        <p:spPr>
          <a:xfrm>
            <a:off x="5238244" y="1374570"/>
            <a:ext cx="1193936" cy="64866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주제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C79BC6-43A7-5DE3-F991-76A705A1403D}"/>
              </a:ext>
            </a:extLst>
          </p:cNvPr>
          <p:cNvSpPr/>
          <p:nvPr/>
        </p:nvSpPr>
        <p:spPr>
          <a:xfrm>
            <a:off x="5238244" y="3359814"/>
            <a:ext cx="2697805" cy="65009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현황 및 문제점</a:t>
            </a:r>
          </a:p>
        </p:txBody>
      </p:sp>
      <p:pic>
        <p:nvPicPr>
          <p:cNvPr id="9" name="그림 8" descr="텍스트, 직사각형, 스크린샷, 지도이(가) 표시된 사진&#10;&#10;자동 생성된 설명">
            <a:extLst>
              <a:ext uri="{FF2B5EF4-FFF2-40B4-BE49-F238E27FC236}">
                <a16:creationId xmlns:a16="http://schemas.microsoft.com/office/drawing/2014/main" id="{836E1118-5D36-AFAA-D03A-03F1D5C3A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08" y="4131065"/>
            <a:ext cx="3241926" cy="24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04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과제 목표 및 내용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과제 목표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내용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9091B8-C342-E45D-D3E3-A628A3E73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37" y="4518771"/>
            <a:ext cx="3977453" cy="1643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EC1EE7-9748-DB0A-891A-79572EC8F9F3}"/>
              </a:ext>
            </a:extLst>
          </p:cNvPr>
          <p:cNvSpPr txBox="1"/>
          <p:nvPr/>
        </p:nvSpPr>
        <p:spPr>
          <a:xfrm>
            <a:off x="1082564" y="3841663"/>
            <a:ext cx="50134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활용한 네비게이션 어플 제작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9A9B4-4B6A-6665-B13E-2C1C31BBD7A6}"/>
              </a:ext>
            </a:extLst>
          </p:cNvPr>
          <p:cNvSpPr txBox="1"/>
          <p:nvPr/>
        </p:nvSpPr>
        <p:spPr>
          <a:xfrm>
            <a:off x="1079937" y="2209135"/>
            <a:ext cx="1003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융합대학 내부를 잘 모르는 학생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외부인들에게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길 안내 서비스를 제공한다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AE8A0D-8A3E-637F-7EB9-895FEE43E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363" y="3016251"/>
            <a:ext cx="2068457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1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3648-0A06-4ADF-BDCB-F3DCE4944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690" y="899919"/>
            <a:ext cx="9503310" cy="3456630"/>
          </a:xfrm>
          <a:noFill/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02.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과제 수행내역 및 결과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BCE320-6AC3-BCCD-D74B-11CD0F9C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649" y="3429000"/>
            <a:ext cx="4398356" cy="1640711"/>
          </a:xfrm>
          <a:ln w="19050">
            <a:noFill/>
          </a:ln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툴 선정 과정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구현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결과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47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툴 선정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– 1(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네이버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 클라우드 플랫폼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 문제 발생</a:t>
            </a:r>
            <a:endParaRPr lang="en-US" altLang="ko-KR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9A9B4-4B6A-6665-B13E-2C1C31BBD7A6}"/>
              </a:ext>
            </a:extLst>
          </p:cNvPr>
          <p:cNvSpPr txBox="1"/>
          <p:nvPr/>
        </p:nvSpPr>
        <p:spPr>
          <a:xfrm>
            <a:off x="1079936" y="2127696"/>
            <a:ext cx="1003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E8E8E8">
                    <a:lumMod val="2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ARC</a:t>
            </a:r>
            <a:r>
              <a:rPr lang="ko-KR" altLang="en-US" sz="2000" dirty="0">
                <a:solidFill>
                  <a:srgbClr val="E8E8E8">
                    <a:lumMod val="2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E8E8E8">
                    <a:lumMod val="2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eye: </a:t>
            </a:r>
            <a:r>
              <a:rPr lang="ko-KR" altLang="en-US" sz="2000" dirty="0">
                <a:solidFill>
                  <a:srgbClr val="E8E8E8">
                    <a:lumMod val="2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실내외 공간을 아우르는 완전 관리형 디지털 트윈 서비스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633F5-9F74-7EA5-B598-0535AD16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954" y="2832888"/>
            <a:ext cx="3220983" cy="37275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35999D-C9F2-A69E-0DA9-823DCB6CB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241" y="3016251"/>
            <a:ext cx="5685817" cy="35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툴 선정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– 2(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메타포트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메타포트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9A9B4-4B6A-6665-B13E-2C1C31BBD7A6}"/>
              </a:ext>
            </a:extLst>
          </p:cNvPr>
          <p:cNvSpPr txBox="1"/>
          <p:nvPr/>
        </p:nvSpPr>
        <p:spPr>
          <a:xfrm>
            <a:off x="1079937" y="2053615"/>
            <a:ext cx="10032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실제 공간을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형태 그대로 디지털 상에 옮기는 솔루션</a:t>
            </a:r>
            <a:endParaRPr lang="en-US" altLang="ko-KR" sz="2000" dirty="0">
              <a:solidFill>
                <a:srgbClr val="E8E8E8">
                  <a:lumMod val="25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공간을 촬영하면 자동 보정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·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25000"/>
                  </a:srgb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공간 간 자동 연결하여 디지털 상에서 재현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E8E8E8">
                  <a:lumMod val="25000"/>
                </a:srgb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E8E8E8">
                    <a:lumMod val="25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2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 문제 발생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Picture 0">
            <a:extLst>
              <a:ext uri="{FF2B5EF4-FFF2-40B4-BE49-F238E27FC236}">
                <a16:creationId xmlns:a16="http://schemas.microsoft.com/office/drawing/2014/main" id="{7E08ED4E-4B01-EA41-1667-A6065938B0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229" b="176"/>
          <a:stretch/>
        </p:blipFill>
        <p:spPr>
          <a:xfrm>
            <a:off x="1272442" y="3330995"/>
            <a:ext cx="4940405" cy="271103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matta">
            <a:hlinkClick r:id="" action="ppaction://media"/>
            <a:extLst>
              <a:ext uri="{FF2B5EF4-FFF2-40B4-BE49-F238E27FC236}">
                <a16:creationId xmlns:a16="http://schemas.microsoft.com/office/drawing/2014/main" id="{E7B8EC99-0CAA-8881-55D7-DBBC5132C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8168" y="1690688"/>
            <a:ext cx="2595915" cy="47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7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DA4C0-F27E-6E12-EAE6-F12E983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프로젝트 툴 선정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– 3(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유니티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77C47-320A-62F7-6801-C4E11E1F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Unity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내부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직접 구현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               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0CDDC-3FC5-CDB4-88F1-E3850069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32" y="2677112"/>
            <a:ext cx="6689558" cy="354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84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810</Words>
  <Application>Microsoft Office PowerPoint</Application>
  <PresentationFormat>와이드스크린</PresentationFormat>
  <Paragraphs>201</Paragraphs>
  <Slides>37</Slides>
  <Notes>20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에스코어 드림 4 Regular</vt:lpstr>
      <vt:lpstr>Arial</vt:lpstr>
      <vt:lpstr>Office 테마</vt:lpstr>
      <vt:lpstr> IT융합대학   AR Navigation </vt:lpstr>
      <vt:lpstr>.</vt:lpstr>
      <vt:lpstr>01. 과제 개요 및 목표 </vt:lpstr>
      <vt:lpstr>과제 개요</vt:lpstr>
      <vt:lpstr>과제 목표 및 내용</vt:lpstr>
      <vt:lpstr>02. 과제 수행내역 및 결과 </vt:lpstr>
      <vt:lpstr>프로젝트 툴 선정 – 1(네이버)</vt:lpstr>
      <vt:lpstr>프로젝트 툴 선정 – 2(메타포트)</vt:lpstr>
      <vt:lpstr>프로젝트 툴 선정 – 3(유니티)</vt:lpstr>
      <vt:lpstr>프로젝트 구현 1 – 구상도</vt:lpstr>
      <vt:lpstr>프로젝트 구현 2 – 프로토타입</vt:lpstr>
      <vt:lpstr>프로젝트 구현 3 – 스토리보드</vt:lpstr>
      <vt:lpstr>프로젝트 구현 3 – 도면 제작 (1)</vt:lpstr>
      <vt:lpstr>프로젝트 구현 3 – 도면 제작 (2)</vt:lpstr>
      <vt:lpstr>프로젝트 구현 3 – 도면 제작 (3)</vt:lpstr>
      <vt:lpstr>프로젝트 구현 4 – 벽 세우기</vt:lpstr>
      <vt:lpstr>프로젝트 구현 5 – 사용자 위치 관련</vt:lpstr>
      <vt:lpstr>프로젝트 구현 6 – Navigating Line 관련</vt:lpstr>
      <vt:lpstr>프로젝트 구현 7 – 거리 표시</vt:lpstr>
      <vt:lpstr>프로젝트 구현 8 –  목적지(강의실) 관련</vt:lpstr>
      <vt:lpstr>프로젝트 구현 9 –  QR(1)</vt:lpstr>
      <vt:lpstr>프로젝트 구현 9 –  QR(2)</vt:lpstr>
      <vt:lpstr>프로젝트 구현 10 –  UI</vt:lpstr>
      <vt:lpstr>프로젝트 결과</vt:lpstr>
      <vt:lpstr>시연 영상</vt:lpstr>
      <vt:lpstr>03. 과제 추진일정 </vt:lpstr>
      <vt:lpstr>일정 계획 </vt:lpstr>
      <vt:lpstr>실제 추진 일정 </vt:lpstr>
      <vt:lpstr>04. 팀원별 역할 </vt:lpstr>
      <vt:lpstr>팀원별 역할</vt:lpstr>
      <vt:lpstr>산업체 지원</vt:lpstr>
      <vt:lpstr>05. 결론 </vt:lpstr>
      <vt:lpstr>목표 도달 정도</vt:lpstr>
      <vt:lpstr>보완점 및 향후 방안</vt:lpstr>
      <vt:lpstr>06. 과제 활용방안 </vt:lpstr>
      <vt:lpstr>기대 효과 및 활용방안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산학캡스톤디자인1 5조 제안서 </dc:title>
  <dc:creator>김주혁</dc:creator>
  <cp:lastModifiedBy>김유진</cp:lastModifiedBy>
  <cp:revision>33</cp:revision>
  <dcterms:created xsi:type="dcterms:W3CDTF">2024-03-26T11:48:29Z</dcterms:created>
  <dcterms:modified xsi:type="dcterms:W3CDTF">2024-06-19T00:08:41Z</dcterms:modified>
</cp:coreProperties>
</file>